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78" r:id="rId5"/>
    <p:sldId id="258" r:id="rId6"/>
    <p:sldId id="279" r:id="rId7"/>
    <p:sldId id="263" r:id="rId8"/>
    <p:sldId id="280" r:id="rId9"/>
    <p:sldId id="265" r:id="rId10"/>
    <p:sldId id="281" r:id="rId11"/>
    <p:sldId id="282" r:id="rId12"/>
    <p:sldId id="283" r:id="rId13"/>
    <p:sldId id="287" r:id="rId14"/>
    <p:sldId id="285" r:id="rId15"/>
    <p:sldId id="284" r:id="rId16"/>
    <p:sldId id="286" r:id="rId17"/>
    <p:sldId id="289" r:id="rId18"/>
    <p:sldId id="288" r:id="rId19"/>
    <p:sldId id="290" r:id="rId20"/>
    <p:sldId id="291" r:id="rId21"/>
    <p:sldId id="292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BEF981-26BA-4E7B-976C-C30C1C9C9400}" v="233" dt="2021-11-27T19:33:46.7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75" d="100"/>
          <a:sy n="75" d="100"/>
        </p:scale>
        <p:origin x="21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FB99EE-FECA-429A-96EB-D03E0CAF3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088D9D-3F6C-4DF5-B089-A7FC3C529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B2C105-5D68-4D7C-89B3-472B3AC7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9E0-15EC-4E0A-B7ED-3BF08B58465A}" type="datetimeFigureOut">
              <a:rPr lang="es-ES" smtClean="0"/>
              <a:t>08/12/2025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1A80DB-AF91-4943-AF97-B46B7849F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1AAB93-E1AE-4FEF-8698-4D2C8651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CF11-73DB-47BA-893C-64B820395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7283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D89B0-CF19-4FE6-8D11-17D909BDF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1A2167D-7210-485A-AE62-2EC835351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D1E393-C990-48D0-8ADC-50A84AA3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9E0-15EC-4E0A-B7ED-3BF08B58465A}" type="datetimeFigureOut">
              <a:rPr lang="es-ES" smtClean="0"/>
              <a:t>08/12/2025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D08DD5-8834-4EE1-9CE1-2C60207AF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7D6335-60D1-4CA1-9EC4-1C0E1357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CF11-73DB-47BA-893C-64B820395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2883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8AF696E-4B44-4772-824F-55B5395B8A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4500FE-29F4-4DC7-B407-26F712C79F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B6536D-3B9C-4147-BB3E-90C409745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9E0-15EC-4E0A-B7ED-3BF08B58465A}" type="datetimeFigureOut">
              <a:rPr lang="es-ES" smtClean="0"/>
              <a:t>08/12/2025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2853B9-E0DE-4F55-8E3C-3648B2FBC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257831-2253-4DF2-9C05-87C85A8DD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CF11-73DB-47BA-893C-64B820395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301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41CC66-8477-4CB4-91CC-B78415E09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9595B7-48C3-43E0-85F7-06002D453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07102C-3617-47CD-96E9-31BEEDFA0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9E0-15EC-4E0A-B7ED-3BF08B58465A}" type="datetimeFigureOut">
              <a:rPr lang="es-ES" smtClean="0"/>
              <a:t>08/12/2025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E5E3A1-CAF7-4328-8D6F-A75A7EDD6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023BE5-D069-43A6-BAAD-A5FAA9621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CF11-73DB-47BA-893C-64B820395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04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274ED8-ED6E-4776-8787-DEFB25937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DB905E-1E21-436B-A61D-777A44362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53CAD7-405A-410F-A603-0E39D3F5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9E0-15EC-4E0A-B7ED-3BF08B58465A}" type="datetimeFigureOut">
              <a:rPr lang="es-ES" smtClean="0"/>
              <a:t>08/12/2025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D9EBA6-55D0-4CCF-844D-5B6BE158F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80BC2-1092-4ADD-A2B7-3A566DFA7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CF11-73DB-47BA-893C-64B820395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1450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92A1FA-D60E-4F09-AB05-8B3E41174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F682F-7E37-41CA-ACC6-20546AC21E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451865-A6E1-49FF-8BE7-FA3E4DF64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F3B084-3616-49F1-8384-56327573C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9E0-15EC-4E0A-B7ED-3BF08B58465A}" type="datetimeFigureOut">
              <a:rPr lang="es-ES" smtClean="0"/>
              <a:t>08/12/2025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268C701-DD68-4597-9E69-98119C525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3193FC-DA18-47DB-B4D7-4D6F201BC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CF11-73DB-47BA-893C-64B820395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7732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3A9591-2D9B-4637-89B0-9F5DAD7DC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FF8DF3-B90E-44A5-9856-FB0C626E3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1676D6-7622-40A6-BA5D-4E4FA7FD2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4873C61-B5CF-417C-849B-271B2E5CCD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E19CD98-3156-4994-A289-115938BCF7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B500D4E-EC9F-4B50-8F76-BD8D9CE99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9E0-15EC-4E0A-B7ED-3BF08B58465A}" type="datetimeFigureOut">
              <a:rPr lang="es-ES" smtClean="0"/>
              <a:t>08/12/2025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84C9978-257E-4EE4-9660-10C200DC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445F1B4-8C94-4EBF-BC75-8C23C0B70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CF11-73DB-47BA-893C-64B820395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2022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1A84F7-F2B1-474D-9482-FB800BB9B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264BE5C-12C6-4119-847D-3415343D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9E0-15EC-4E0A-B7ED-3BF08B58465A}" type="datetimeFigureOut">
              <a:rPr lang="es-ES" smtClean="0"/>
              <a:t>08/12/2025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8D14550-CBE9-45A9-B959-159FE929C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70D453E-715C-45BD-810D-C06F75CD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CF11-73DB-47BA-893C-64B820395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9042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5974CCA-C2BD-4E81-BE83-9D01384FF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9E0-15EC-4E0A-B7ED-3BF08B58465A}" type="datetimeFigureOut">
              <a:rPr lang="es-ES" smtClean="0"/>
              <a:t>08/12/2025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ED1E21A-3F0D-4738-AA2B-CFB694188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E70F84A-4A5D-4165-9F28-2993437A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CF11-73DB-47BA-893C-64B820395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482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BA91FD-DE72-4EBE-B8B8-87FB3827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C82A3C-663C-4FF2-B213-E81C6DDB9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959A8A-9987-43E0-84CC-C819F65D4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7732A4-C34C-4978-AD63-3694171A6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9E0-15EC-4E0A-B7ED-3BF08B58465A}" type="datetimeFigureOut">
              <a:rPr lang="es-ES" smtClean="0"/>
              <a:t>08/12/2025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75816B-B8A9-4E6B-8EE6-7DBCDE5A7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209294-34A0-430E-A871-36F48B4C8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CF11-73DB-47BA-893C-64B820395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103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DCE229-C6D2-407A-9E69-BEC2F1753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BC54D88-67AE-437A-BF43-60D781C1D3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2F8A290-BEB1-499C-9AC2-93D35A2A2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8513D6-6F11-4EE0-AB22-002060FB1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9E0-15EC-4E0A-B7ED-3BF08B58465A}" type="datetimeFigureOut">
              <a:rPr lang="es-ES" smtClean="0"/>
              <a:t>08/12/2025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1CED14-EB15-442E-8DDF-27D2FB3B0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075482-1382-468F-9375-DF755B6D0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CF11-73DB-47BA-893C-64B820395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743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9CB9C2-D598-4E90-B022-DAE000806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E443DB-41C7-42D4-9F5E-0903B52B2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65DC3A-A627-49B1-AE9D-BC4487AF27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DA9E0-15EC-4E0A-B7ED-3BF08B58465A}" type="datetimeFigureOut">
              <a:rPr lang="es-ES" smtClean="0"/>
              <a:t>08/12/2025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920572-AE44-42B2-ADB7-23203F6C1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C070BA-B2E9-499C-8CB5-02C68766B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CCF11-73DB-47BA-893C-64B8203953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9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36DCE2-4FA1-427A-AC46-35DCD4E72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s-ES" sz="7200">
                <a:latin typeface="Aharoni" panose="02010803020104030203" pitchFamily="2" charset="-79"/>
                <a:cs typeface="Aharoni" panose="02010803020104030203" pitchFamily="2" charset="-79"/>
              </a:rPr>
              <a:t>RECORDAMOS LOS NOMBRES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F61216C3-81A3-F65F-645B-5AF959698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10649" r="29323" b="11852"/>
          <a:stretch>
            <a:fillRect/>
          </a:stretch>
        </p:blipFill>
        <p:spPr>
          <a:xfrm>
            <a:off x="221818" y="153676"/>
            <a:ext cx="1022781" cy="1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44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1F39F37-E9C7-46B0-B2C0-B905544DA803}"/>
              </a:ext>
            </a:extLst>
          </p:cNvPr>
          <p:cNvSpPr/>
          <p:nvPr/>
        </p:nvSpPr>
        <p:spPr>
          <a:xfrm>
            <a:off x="523605" y="4026985"/>
            <a:ext cx="3108345" cy="94890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FIGO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BAFD8A-EF17-4EC3-8BFF-5559DE042D06}"/>
              </a:ext>
            </a:extLst>
          </p:cNvPr>
          <p:cNvSpPr/>
          <p:nvPr/>
        </p:nvSpPr>
        <p:spPr>
          <a:xfrm>
            <a:off x="4574008" y="4015359"/>
            <a:ext cx="2786332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TOSAR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9C0419-AC83-4DF0-A1AF-8B991C2585A6}"/>
              </a:ext>
            </a:extLst>
          </p:cNvPr>
          <p:cNvSpPr/>
          <p:nvPr/>
        </p:nvSpPr>
        <p:spPr>
          <a:xfrm>
            <a:off x="537624" y="4026985"/>
            <a:ext cx="3108345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DFBAB9-0601-44A1-911D-A582168A7E14}"/>
              </a:ext>
            </a:extLst>
          </p:cNvPr>
          <p:cNvSpPr/>
          <p:nvPr/>
        </p:nvSpPr>
        <p:spPr>
          <a:xfrm>
            <a:off x="3765430" y="5503654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LUÍS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57AA50-22AB-4D06-A03D-40F4E2B7ED8C}"/>
              </a:ext>
            </a:extLst>
          </p:cNvPr>
          <p:cNvSpPr/>
          <p:nvPr/>
        </p:nvSpPr>
        <p:spPr>
          <a:xfrm>
            <a:off x="3765430" y="5515280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NOMBRE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AD638DC-30B3-4700-BFCE-6D574EEABCCA}"/>
              </a:ext>
            </a:extLst>
          </p:cNvPr>
          <p:cNvSpPr/>
          <p:nvPr/>
        </p:nvSpPr>
        <p:spPr>
          <a:xfrm>
            <a:off x="8507592" y="3972928"/>
            <a:ext cx="2786332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FONSI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925561F-9A26-4710-9ACD-1C0FA91C0133}"/>
              </a:ext>
            </a:extLst>
          </p:cNvPr>
          <p:cNvSpPr/>
          <p:nvPr/>
        </p:nvSpPr>
        <p:spPr>
          <a:xfrm>
            <a:off x="4574008" y="4026985"/>
            <a:ext cx="2781659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32144BF-4548-4495-A00A-05136CABEE5F}"/>
              </a:ext>
            </a:extLst>
          </p:cNvPr>
          <p:cNvSpPr/>
          <p:nvPr/>
        </p:nvSpPr>
        <p:spPr>
          <a:xfrm>
            <a:off x="8493573" y="3987779"/>
            <a:ext cx="2814370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pic>
        <p:nvPicPr>
          <p:cNvPr id="30722" name="Picture 2" descr="Figo agita las redes con este mensaje sobre Juan Carlos I">
            <a:extLst>
              <a:ext uri="{FF2B5EF4-FFF2-40B4-BE49-F238E27FC236}">
                <a16:creationId xmlns:a16="http://schemas.microsoft.com/office/drawing/2014/main" id="{44536E2D-EA63-47F2-A011-DC30AEC8D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7" t="3774" r="12259" b="15639"/>
          <a:stretch/>
        </p:blipFill>
        <p:spPr bwMode="auto">
          <a:xfrm>
            <a:off x="264951" y="432823"/>
            <a:ext cx="3653692" cy="338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Luis Tosar - Wikipedia, la enciclopedia libre">
            <a:extLst>
              <a:ext uri="{FF2B5EF4-FFF2-40B4-BE49-F238E27FC236}">
                <a16:creationId xmlns:a16="http://schemas.microsoft.com/office/drawing/2014/main" id="{411A0646-6A2D-4C41-B378-03D9EC8AE7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4110" r="2727" b="30314"/>
          <a:stretch/>
        </p:blipFill>
        <p:spPr bwMode="auto">
          <a:xfrm>
            <a:off x="4425351" y="281796"/>
            <a:ext cx="3249690" cy="353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Luis Fonsi: &amp;quot;El respeto hacia la mujer siempre ha sido parte de mis letras&amp;quot;">
            <a:extLst>
              <a:ext uri="{FF2B5EF4-FFF2-40B4-BE49-F238E27FC236}">
                <a16:creationId xmlns:a16="http://schemas.microsoft.com/office/drawing/2014/main" id="{36FEC7A2-2AEC-4792-A860-D06345B3E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r="5355"/>
          <a:stretch/>
        </p:blipFill>
        <p:spPr bwMode="auto">
          <a:xfrm>
            <a:off x="8181749" y="328227"/>
            <a:ext cx="3653692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Diagrama&#10;&#10;El contenido generado por IA puede ser incorrecto.">
            <a:extLst>
              <a:ext uri="{FF2B5EF4-FFF2-40B4-BE49-F238E27FC236}">
                <a16:creationId xmlns:a16="http://schemas.microsoft.com/office/drawing/2014/main" id="{960B3135-4C41-98B1-8F34-2AD2CF0C7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10649" r="29323" b="11852"/>
          <a:stretch>
            <a:fillRect/>
          </a:stretch>
        </p:blipFill>
        <p:spPr>
          <a:xfrm>
            <a:off x="8470468" y="5450949"/>
            <a:ext cx="1022781" cy="1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1F39F37-E9C7-46B0-B2C0-B905544DA803}"/>
              </a:ext>
            </a:extLst>
          </p:cNvPr>
          <p:cNvSpPr/>
          <p:nvPr/>
        </p:nvSpPr>
        <p:spPr>
          <a:xfrm>
            <a:off x="1020833" y="4077057"/>
            <a:ext cx="3881887" cy="94890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SARDA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BAFD8A-EF17-4EC3-8BFF-5559DE042D06}"/>
              </a:ext>
            </a:extLst>
          </p:cNvPr>
          <p:cNvSpPr/>
          <p:nvPr/>
        </p:nvSpPr>
        <p:spPr>
          <a:xfrm>
            <a:off x="6571889" y="4077056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MATEO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9C0419-AC83-4DF0-A1AF-8B991C2585A6}"/>
              </a:ext>
            </a:extLst>
          </p:cNvPr>
          <p:cNvSpPr/>
          <p:nvPr/>
        </p:nvSpPr>
        <p:spPr>
          <a:xfrm>
            <a:off x="1020833" y="4077056"/>
            <a:ext cx="3881887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02C385B-D2D0-4C35-AAFE-1B1F116ACCF1}"/>
              </a:ext>
            </a:extLst>
          </p:cNvPr>
          <p:cNvSpPr/>
          <p:nvPr/>
        </p:nvSpPr>
        <p:spPr>
          <a:xfrm>
            <a:off x="6571885" y="4077056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DFBAB9-0601-44A1-911D-A582168A7E14}"/>
              </a:ext>
            </a:extLst>
          </p:cNvPr>
          <p:cNvSpPr/>
          <p:nvPr/>
        </p:nvSpPr>
        <p:spPr>
          <a:xfrm>
            <a:off x="3765430" y="5584655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ROSA MARÍA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57AA50-22AB-4D06-A03D-40F4E2B7ED8C}"/>
              </a:ext>
            </a:extLst>
          </p:cNvPr>
          <p:cNvSpPr/>
          <p:nvPr/>
        </p:nvSpPr>
        <p:spPr>
          <a:xfrm>
            <a:off x="3765430" y="5584654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NOMBRE</a:t>
            </a:r>
          </a:p>
        </p:txBody>
      </p:sp>
      <p:pic>
        <p:nvPicPr>
          <p:cNvPr id="31746" name="Picture 2" descr="Muere la actriz Rosa Maria Sardà a los 78 años - Diario de Mallorca">
            <a:extLst>
              <a:ext uri="{FF2B5EF4-FFF2-40B4-BE49-F238E27FC236}">
                <a16:creationId xmlns:a16="http://schemas.microsoft.com/office/drawing/2014/main" id="{992009C4-79E5-4575-B2F6-AB5998422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5" r="9212"/>
          <a:stretch/>
        </p:blipFill>
        <p:spPr bwMode="auto">
          <a:xfrm>
            <a:off x="810883" y="470667"/>
            <a:ext cx="4272952" cy="33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Rosa María Mateo - Wikipedia, la enciclopedia libre">
            <a:extLst>
              <a:ext uri="{FF2B5EF4-FFF2-40B4-BE49-F238E27FC236}">
                <a16:creationId xmlns:a16="http://schemas.microsoft.com/office/drawing/2014/main" id="{0F9DB98D-D6B4-4BA6-B7E1-5FAE0A773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t="2193" r="9068" b="48634"/>
          <a:stretch/>
        </p:blipFill>
        <p:spPr bwMode="auto">
          <a:xfrm>
            <a:off x="6411577" y="470667"/>
            <a:ext cx="4452668" cy="33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Diagrama&#10;&#10;El contenido generado por IA puede ser incorrecto.">
            <a:extLst>
              <a:ext uri="{FF2B5EF4-FFF2-40B4-BE49-F238E27FC236}">
                <a16:creationId xmlns:a16="http://schemas.microsoft.com/office/drawing/2014/main" id="{3065C34E-4FEE-A2B8-66D9-4346BB13F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10649" r="29323" b="11852"/>
          <a:stretch>
            <a:fillRect/>
          </a:stretch>
        </p:blipFill>
        <p:spPr>
          <a:xfrm>
            <a:off x="8470468" y="5450949"/>
            <a:ext cx="1022781" cy="1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6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1F39F37-E9C7-46B0-B2C0-B905544DA803}"/>
              </a:ext>
            </a:extLst>
          </p:cNvPr>
          <p:cNvSpPr/>
          <p:nvPr/>
        </p:nvSpPr>
        <p:spPr>
          <a:xfrm>
            <a:off x="523605" y="4026985"/>
            <a:ext cx="3108345" cy="94890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MUÑOZ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BAFD8A-EF17-4EC3-8BFF-5559DE042D06}"/>
              </a:ext>
            </a:extLst>
          </p:cNvPr>
          <p:cNvSpPr/>
          <p:nvPr/>
        </p:nvSpPr>
        <p:spPr>
          <a:xfrm>
            <a:off x="4574008" y="4015359"/>
            <a:ext cx="2786332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RODRIGUEZ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9C0419-AC83-4DF0-A1AF-8B991C2585A6}"/>
              </a:ext>
            </a:extLst>
          </p:cNvPr>
          <p:cNvSpPr/>
          <p:nvPr/>
        </p:nvSpPr>
        <p:spPr>
          <a:xfrm>
            <a:off x="530614" y="4050238"/>
            <a:ext cx="3108345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DFBAB9-0601-44A1-911D-A582168A7E14}"/>
              </a:ext>
            </a:extLst>
          </p:cNvPr>
          <p:cNvSpPr/>
          <p:nvPr/>
        </p:nvSpPr>
        <p:spPr>
          <a:xfrm>
            <a:off x="3765430" y="5503654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MIGUEL ÁNGEL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57AA50-22AB-4D06-A03D-40F4E2B7ED8C}"/>
              </a:ext>
            </a:extLst>
          </p:cNvPr>
          <p:cNvSpPr/>
          <p:nvPr/>
        </p:nvSpPr>
        <p:spPr>
          <a:xfrm>
            <a:off x="3765429" y="5503653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NOMBRE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AD638DC-30B3-4700-BFCE-6D574EEABCCA}"/>
              </a:ext>
            </a:extLst>
          </p:cNvPr>
          <p:cNvSpPr/>
          <p:nvPr/>
        </p:nvSpPr>
        <p:spPr>
          <a:xfrm>
            <a:off x="8507592" y="3972928"/>
            <a:ext cx="2786332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SILVESTRE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925561F-9A26-4710-9ACD-1C0FA91C0133}"/>
              </a:ext>
            </a:extLst>
          </p:cNvPr>
          <p:cNvSpPr/>
          <p:nvPr/>
        </p:nvSpPr>
        <p:spPr>
          <a:xfrm>
            <a:off x="4578681" y="4038611"/>
            <a:ext cx="2781659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32144BF-4548-4495-A00A-05136CABEE5F}"/>
              </a:ext>
            </a:extLst>
          </p:cNvPr>
          <p:cNvSpPr/>
          <p:nvPr/>
        </p:nvSpPr>
        <p:spPr>
          <a:xfrm>
            <a:off x="8493573" y="3984554"/>
            <a:ext cx="2814370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pic>
        <p:nvPicPr>
          <p:cNvPr id="13" name="Picture 4" descr="Caso Cantora: Miguel Ángel Silvestre, engañado por un amigo de Andreíta que  se hizo pasar por una modelo rusa | Big bang | LOS40">
            <a:extLst>
              <a:ext uri="{FF2B5EF4-FFF2-40B4-BE49-F238E27FC236}">
                <a16:creationId xmlns:a16="http://schemas.microsoft.com/office/drawing/2014/main" id="{368B111D-1401-4E79-8F39-953014148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 r="19158"/>
          <a:stretch/>
        </p:blipFill>
        <p:spPr bwMode="auto">
          <a:xfrm>
            <a:off x="8314215" y="771375"/>
            <a:ext cx="3173086" cy="30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PP de Madrid: Teo García Egea y Miguel Ángel Rodríguez, los nombres clave  de Casado y Ayuso en la guerra del PP | Público">
            <a:extLst>
              <a:ext uri="{FF2B5EF4-FFF2-40B4-BE49-F238E27FC236}">
                <a16:creationId xmlns:a16="http://schemas.microsoft.com/office/drawing/2014/main" id="{CACDA100-0F19-4236-8F7F-83625549D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6" t="-4545" r="22437" b="4545"/>
          <a:stretch/>
        </p:blipFill>
        <p:spPr bwMode="auto">
          <a:xfrm>
            <a:off x="4385236" y="36055"/>
            <a:ext cx="3421528" cy="375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17E1ACE-35FC-43DC-BD61-659A6A0FF8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02"/>
          <a:stretch/>
        </p:blipFill>
        <p:spPr>
          <a:xfrm>
            <a:off x="704699" y="197268"/>
            <a:ext cx="2792995" cy="3594340"/>
          </a:xfrm>
          <a:prstGeom prst="rect">
            <a:avLst/>
          </a:prstGeom>
        </p:spPr>
      </p:pic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4022C278-6ACD-FA71-C984-01CD1D18E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10649" r="29323" b="11852"/>
          <a:stretch>
            <a:fillRect/>
          </a:stretch>
        </p:blipFill>
        <p:spPr>
          <a:xfrm>
            <a:off x="8470468" y="5450949"/>
            <a:ext cx="1022781" cy="1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3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1F39F37-E9C7-46B0-B2C0-B905544DA803}"/>
              </a:ext>
            </a:extLst>
          </p:cNvPr>
          <p:cNvSpPr/>
          <p:nvPr/>
        </p:nvSpPr>
        <p:spPr>
          <a:xfrm>
            <a:off x="1020833" y="4077057"/>
            <a:ext cx="3881887" cy="94890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LEÓN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BAFD8A-EF17-4EC3-8BFF-5559DE042D06}"/>
              </a:ext>
            </a:extLst>
          </p:cNvPr>
          <p:cNvSpPr/>
          <p:nvPr/>
        </p:nvSpPr>
        <p:spPr>
          <a:xfrm>
            <a:off x="6571889" y="4077056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TOUS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9C0419-AC83-4DF0-A1AF-8B991C2585A6}"/>
              </a:ext>
            </a:extLst>
          </p:cNvPr>
          <p:cNvSpPr/>
          <p:nvPr/>
        </p:nvSpPr>
        <p:spPr>
          <a:xfrm>
            <a:off x="1020829" y="4100311"/>
            <a:ext cx="3881887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02C385B-D2D0-4C35-AAFE-1B1F116ACCF1}"/>
              </a:ext>
            </a:extLst>
          </p:cNvPr>
          <p:cNvSpPr/>
          <p:nvPr/>
        </p:nvSpPr>
        <p:spPr>
          <a:xfrm>
            <a:off x="6550321" y="4077055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DFBAB9-0601-44A1-911D-A582168A7E14}"/>
              </a:ext>
            </a:extLst>
          </p:cNvPr>
          <p:cNvSpPr/>
          <p:nvPr/>
        </p:nvSpPr>
        <p:spPr>
          <a:xfrm>
            <a:off x="3765430" y="5584655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PACO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57AA50-22AB-4D06-A03D-40F4E2B7ED8C}"/>
              </a:ext>
            </a:extLst>
          </p:cNvPr>
          <p:cNvSpPr/>
          <p:nvPr/>
        </p:nvSpPr>
        <p:spPr>
          <a:xfrm>
            <a:off x="3765430" y="5596281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NOMBRE</a:t>
            </a:r>
          </a:p>
        </p:txBody>
      </p:sp>
      <p:pic>
        <p:nvPicPr>
          <p:cNvPr id="32776" name="Picture 8" descr="Paco León - SensaCine.com">
            <a:extLst>
              <a:ext uri="{FF2B5EF4-FFF2-40B4-BE49-F238E27FC236}">
                <a16:creationId xmlns:a16="http://schemas.microsoft.com/office/drawing/2014/main" id="{EFB81D20-B50E-4AB4-A1AF-B7096B790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" t="1594" r="10643" b="21006"/>
          <a:stretch/>
        </p:blipFill>
        <p:spPr bwMode="auto">
          <a:xfrm>
            <a:off x="1457950" y="121007"/>
            <a:ext cx="3007651" cy="382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Paco Tous">
            <a:extLst>
              <a:ext uri="{FF2B5EF4-FFF2-40B4-BE49-F238E27FC236}">
                <a16:creationId xmlns:a16="http://schemas.microsoft.com/office/drawing/2014/main" id="{F1A7F4E4-7C62-4352-B993-8AF325ADD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43"/>
          <a:stretch/>
        </p:blipFill>
        <p:spPr bwMode="auto">
          <a:xfrm>
            <a:off x="6905437" y="291975"/>
            <a:ext cx="3503770" cy="365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Diagrama&#10;&#10;El contenido generado por IA puede ser incorrecto.">
            <a:extLst>
              <a:ext uri="{FF2B5EF4-FFF2-40B4-BE49-F238E27FC236}">
                <a16:creationId xmlns:a16="http://schemas.microsoft.com/office/drawing/2014/main" id="{D9C58AF1-F819-87B6-55C5-39F9A629F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10649" r="29323" b="11852"/>
          <a:stretch>
            <a:fillRect/>
          </a:stretch>
        </p:blipFill>
        <p:spPr>
          <a:xfrm>
            <a:off x="8470468" y="5450949"/>
            <a:ext cx="1022781" cy="1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5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1F39F37-E9C7-46B0-B2C0-B905544DA803}"/>
              </a:ext>
            </a:extLst>
          </p:cNvPr>
          <p:cNvSpPr/>
          <p:nvPr/>
        </p:nvSpPr>
        <p:spPr>
          <a:xfrm>
            <a:off x="523605" y="4026985"/>
            <a:ext cx="3108345" cy="94890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NADAL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BAFD8A-EF17-4EC3-8BFF-5559DE042D06}"/>
              </a:ext>
            </a:extLst>
          </p:cNvPr>
          <p:cNvSpPr/>
          <p:nvPr/>
        </p:nvSpPr>
        <p:spPr>
          <a:xfrm>
            <a:off x="4574008" y="4015359"/>
            <a:ext cx="2786332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ALBERTI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9C0419-AC83-4DF0-A1AF-8B991C2585A6}"/>
              </a:ext>
            </a:extLst>
          </p:cNvPr>
          <p:cNvSpPr/>
          <p:nvPr/>
        </p:nvSpPr>
        <p:spPr>
          <a:xfrm>
            <a:off x="504913" y="4050238"/>
            <a:ext cx="3108345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DFBAB9-0601-44A1-911D-A582168A7E14}"/>
              </a:ext>
            </a:extLst>
          </p:cNvPr>
          <p:cNvSpPr/>
          <p:nvPr/>
        </p:nvSpPr>
        <p:spPr>
          <a:xfrm>
            <a:off x="3765430" y="5503654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RAFAEL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57AA50-22AB-4D06-A03D-40F4E2B7ED8C}"/>
              </a:ext>
            </a:extLst>
          </p:cNvPr>
          <p:cNvSpPr/>
          <p:nvPr/>
        </p:nvSpPr>
        <p:spPr>
          <a:xfrm>
            <a:off x="3765430" y="5503654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NOMBRE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AD638DC-30B3-4700-BFCE-6D574EEABCCA}"/>
              </a:ext>
            </a:extLst>
          </p:cNvPr>
          <p:cNvSpPr/>
          <p:nvPr/>
        </p:nvSpPr>
        <p:spPr>
          <a:xfrm>
            <a:off x="8507592" y="3972928"/>
            <a:ext cx="2786332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AMARGO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925561F-9A26-4710-9ACD-1C0FA91C0133}"/>
              </a:ext>
            </a:extLst>
          </p:cNvPr>
          <p:cNvSpPr/>
          <p:nvPr/>
        </p:nvSpPr>
        <p:spPr>
          <a:xfrm>
            <a:off x="4559989" y="4026985"/>
            <a:ext cx="2781659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32144BF-4548-4495-A00A-05136CABEE5F}"/>
              </a:ext>
            </a:extLst>
          </p:cNvPr>
          <p:cNvSpPr/>
          <p:nvPr/>
        </p:nvSpPr>
        <p:spPr>
          <a:xfrm>
            <a:off x="8493572" y="3983003"/>
            <a:ext cx="2814370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DCFC1A-0E3F-4052-92AA-64CD862CC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515" y="988084"/>
            <a:ext cx="2790825" cy="2857500"/>
          </a:xfrm>
          <a:prstGeom prst="rect">
            <a:avLst/>
          </a:prstGeom>
        </p:spPr>
      </p:pic>
      <p:pic>
        <p:nvPicPr>
          <p:cNvPr id="34820" name="Picture 4" descr="Rafael Nadal - Wikipedia, la enciclopedia libre">
            <a:extLst>
              <a:ext uri="{FF2B5EF4-FFF2-40B4-BE49-F238E27FC236}">
                <a16:creationId xmlns:a16="http://schemas.microsoft.com/office/drawing/2014/main" id="{FE615219-4864-42C7-850D-BDE3D433B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7128" r="12635" b="19748"/>
          <a:stretch/>
        </p:blipFill>
        <p:spPr bwMode="auto">
          <a:xfrm>
            <a:off x="516247" y="153229"/>
            <a:ext cx="3249182" cy="369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El abogado de Rafael Amargo revela cómo se encuentra : &amp;quot;Está nervioso y  bastante indignado&amp;quot;">
            <a:extLst>
              <a:ext uri="{FF2B5EF4-FFF2-40B4-BE49-F238E27FC236}">
                <a16:creationId xmlns:a16="http://schemas.microsoft.com/office/drawing/2014/main" id="{F3C0CD81-1418-469A-B812-548C3F001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2" r="23114"/>
          <a:stretch/>
        </p:blipFill>
        <p:spPr bwMode="auto">
          <a:xfrm>
            <a:off x="8292473" y="405441"/>
            <a:ext cx="3216569" cy="344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Diagrama&#10;&#10;El contenido generado por IA puede ser incorrecto.">
            <a:extLst>
              <a:ext uri="{FF2B5EF4-FFF2-40B4-BE49-F238E27FC236}">
                <a16:creationId xmlns:a16="http://schemas.microsoft.com/office/drawing/2014/main" id="{09CE209A-4C74-07BA-7F5A-0133E8A9A0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10649" r="29323" b="11852"/>
          <a:stretch>
            <a:fillRect/>
          </a:stretch>
        </p:blipFill>
        <p:spPr>
          <a:xfrm>
            <a:off x="8470468" y="5450949"/>
            <a:ext cx="1022781" cy="1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0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1F39F37-E9C7-46B0-B2C0-B905544DA803}"/>
              </a:ext>
            </a:extLst>
          </p:cNvPr>
          <p:cNvSpPr/>
          <p:nvPr/>
        </p:nvSpPr>
        <p:spPr>
          <a:xfrm>
            <a:off x="1020833" y="4077056"/>
            <a:ext cx="3881887" cy="94890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RESINES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BAFD8A-EF17-4EC3-8BFF-5559DE042D06}"/>
              </a:ext>
            </a:extLst>
          </p:cNvPr>
          <p:cNvSpPr/>
          <p:nvPr/>
        </p:nvSpPr>
        <p:spPr>
          <a:xfrm>
            <a:off x="6571889" y="4077056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BANDERAS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9C0419-AC83-4DF0-A1AF-8B991C2585A6}"/>
              </a:ext>
            </a:extLst>
          </p:cNvPr>
          <p:cNvSpPr/>
          <p:nvPr/>
        </p:nvSpPr>
        <p:spPr>
          <a:xfrm>
            <a:off x="1017994" y="4077055"/>
            <a:ext cx="3881887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02C385B-D2D0-4C35-AAFE-1B1F116ACCF1}"/>
              </a:ext>
            </a:extLst>
          </p:cNvPr>
          <p:cNvSpPr/>
          <p:nvPr/>
        </p:nvSpPr>
        <p:spPr>
          <a:xfrm>
            <a:off x="6569050" y="4088682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DFBAB9-0601-44A1-911D-A582168A7E14}"/>
              </a:ext>
            </a:extLst>
          </p:cNvPr>
          <p:cNvSpPr/>
          <p:nvPr/>
        </p:nvSpPr>
        <p:spPr>
          <a:xfrm>
            <a:off x="3765430" y="5584655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ANTONIO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57AA50-22AB-4D06-A03D-40F4E2B7ED8C}"/>
              </a:ext>
            </a:extLst>
          </p:cNvPr>
          <p:cNvSpPr/>
          <p:nvPr/>
        </p:nvSpPr>
        <p:spPr>
          <a:xfrm>
            <a:off x="3765430" y="5584655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NOMBRE</a:t>
            </a:r>
          </a:p>
        </p:txBody>
      </p:sp>
      <p:pic>
        <p:nvPicPr>
          <p:cNvPr id="32780" name="Picture 12" descr="Antonio Resines - Los libros, a las fábricas">
            <a:extLst>
              <a:ext uri="{FF2B5EF4-FFF2-40B4-BE49-F238E27FC236}">
                <a16:creationId xmlns:a16="http://schemas.microsoft.com/office/drawing/2014/main" id="{CC6677C4-1A61-4149-9877-7FCFABB5C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330" y="218536"/>
            <a:ext cx="2469929" cy="370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2" name="Picture 14" descr="Antonio Banderas es una estrella y tú, no | Famosos">
            <a:extLst>
              <a:ext uri="{FF2B5EF4-FFF2-40B4-BE49-F238E27FC236}">
                <a16:creationId xmlns:a16="http://schemas.microsoft.com/office/drawing/2014/main" id="{38B0E3EE-277A-4376-A7C2-8EB54C697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r="17754" b="6583"/>
          <a:stretch/>
        </p:blipFill>
        <p:spPr bwMode="auto">
          <a:xfrm>
            <a:off x="6674423" y="373315"/>
            <a:ext cx="4026678" cy="354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Diagrama&#10;&#10;El contenido generado por IA puede ser incorrecto.">
            <a:extLst>
              <a:ext uri="{FF2B5EF4-FFF2-40B4-BE49-F238E27FC236}">
                <a16:creationId xmlns:a16="http://schemas.microsoft.com/office/drawing/2014/main" id="{6219CB9B-2C29-82F3-6123-9EA04F9C3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10649" r="29323" b="11852"/>
          <a:stretch>
            <a:fillRect/>
          </a:stretch>
        </p:blipFill>
        <p:spPr>
          <a:xfrm>
            <a:off x="8470468" y="5450949"/>
            <a:ext cx="1022781" cy="1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8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1F39F37-E9C7-46B0-B2C0-B905544DA803}"/>
              </a:ext>
            </a:extLst>
          </p:cNvPr>
          <p:cNvSpPr/>
          <p:nvPr/>
        </p:nvSpPr>
        <p:spPr>
          <a:xfrm>
            <a:off x="523605" y="4026985"/>
            <a:ext cx="3108345" cy="94890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ALONSO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BAFD8A-EF17-4EC3-8BFF-5559DE042D06}"/>
              </a:ext>
            </a:extLst>
          </p:cNvPr>
          <p:cNvSpPr/>
          <p:nvPr/>
        </p:nvSpPr>
        <p:spPr>
          <a:xfrm>
            <a:off x="4574008" y="4015359"/>
            <a:ext cx="2786332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TEJERO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9C0419-AC83-4DF0-A1AF-8B991C2585A6}"/>
              </a:ext>
            </a:extLst>
          </p:cNvPr>
          <p:cNvSpPr/>
          <p:nvPr/>
        </p:nvSpPr>
        <p:spPr>
          <a:xfrm>
            <a:off x="523605" y="4050238"/>
            <a:ext cx="3108345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DFBAB9-0601-44A1-911D-A582168A7E14}"/>
              </a:ext>
            </a:extLst>
          </p:cNvPr>
          <p:cNvSpPr/>
          <p:nvPr/>
        </p:nvSpPr>
        <p:spPr>
          <a:xfrm>
            <a:off x="3765430" y="5503654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FERNANDO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57AA50-22AB-4D06-A03D-40F4E2B7ED8C}"/>
              </a:ext>
            </a:extLst>
          </p:cNvPr>
          <p:cNvSpPr/>
          <p:nvPr/>
        </p:nvSpPr>
        <p:spPr>
          <a:xfrm>
            <a:off x="3765429" y="5510977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NOMBRE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AD638DC-30B3-4700-BFCE-6D574EEABCCA}"/>
              </a:ext>
            </a:extLst>
          </p:cNvPr>
          <p:cNvSpPr/>
          <p:nvPr/>
        </p:nvSpPr>
        <p:spPr>
          <a:xfrm>
            <a:off x="8507592" y="3972928"/>
            <a:ext cx="2786332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TORRES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925561F-9A26-4710-9ACD-1C0FA91C0133}"/>
              </a:ext>
            </a:extLst>
          </p:cNvPr>
          <p:cNvSpPr/>
          <p:nvPr/>
        </p:nvSpPr>
        <p:spPr>
          <a:xfrm>
            <a:off x="4574008" y="4015359"/>
            <a:ext cx="2781659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32144BF-4548-4495-A00A-05136CABEE5F}"/>
              </a:ext>
            </a:extLst>
          </p:cNvPr>
          <p:cNvSpPr/>
          <p:nvPr/>
        </p:nvSpPr>
        <p:spPr>
          <a:xfrm>
            <a:off x="8507592" y="3972928"/>
            <a:ext cx="2814370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pic>
        <p:nvPicPr>
          <p:cNvPr id="35842" name="Picture 2" descr="F1 na Band - Classificação e calendário 2021 | Band">
            <a:extLst>
              <a:ext uri="{FF2B5EF4-FFF2-40B4-BE49-F238E27FC236}">
                <a16:creationId xmlns:a16="http://schemas.microsoft.com/office/drawing/2014/main" id="{183CEABB-28C5-407C-A10D-546AE62C9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50" y="483100"/>
            <a:ext cx="3346780" cy="334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Fernando José Torres Sanz - Viquipèdia, l&amp;#39;enciclopèdia lliure">
            <a:extLst>
              <a:ext uri="{FF2B5EF4-FFF2-40B4-BE49-F238E27FC236}">
                <a16:creationId xmlns:a16="http://schemas.microsoft.com/office/drawing/2014/main" id="{B379BC31-639C-4B4C-AC76-104406646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862" y="398852"/>
            <a:ext cx="2493214" cy="343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B0CCDA6-17AE-4536-8736-64FAC23900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08" r="8588" b="46835"/>
          <a:stretch/>
        </p:blipFill>
        <p:spPr>
          <a:xfrm>
            <a:off x="4303140" y="230038"/>
            <a:ext cx="3594341" cy="3646098"/>
          </a:xfrm>
          <a:prstGeom prst="rect">
            <a:avLst/>
          </a:prstGeom>
        </p:spPr>
      </p:pic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24EF77E4-694C-A4DB-6D7F-484A306CF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10649" r="29323" b="11852"/>
          <a:stretch>
            <a:fillRect/>
          </a:stretch>
        </p:blipFill>
        <p:spPr>
          <a:xfrm>
            <a:off x="8470468" y="5450949"/>
            <a:ext cx="1022781" cy="1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9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1F39F37-E9C7-46B0-B2C0-B905544DA803}"/>
              </a:ext>
            </a:extLst>
          </p:cNvPr>
          <p:cNvSpPr/>
          <p:nvPr/>
        </p:nvSpPr>
        <p:spPr>
          <a:xfrm>
            <a:off x="1020833" y="4077056"/>
            <a:ext cx="3881887" cy="94890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SEGURA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BAFD8A-EF17-4EC3-8BFF-5559DE042D06}"/>
              </a:ext>
            </a:extLst>
          </p:cNvPr>
          <p:cNvSpPr/>
          <p:nvPr/>
        </p:nvSpPr>
        <p:spPr>
          <a:xfrm>
            <a:off x="6571889" y="4077056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ABASCAL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9C0419-AC83-4DF0-A1AF-8B991C2585A6}"/>
              </a:ext>
            </a:extLst>
          </p:cNvPr>
          <p:cNvSpPr/>
          <p:nvPr/>
        </p:nvSpPr>
        <p:spPr>
          <a:xfrm>
            <a:off x="1025106" y="4100309"/>
            <a:ext cx="3881887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02C385B-D2D0-4C35-AAFE-1B1F116ACCF1}"/>
              </a:ext>
            </a:extLst>
          </p:cNvPr>
          <p:cNvSpPr/>
          <p:nvPr/>
        </p:nvSpPr>
        <p:spPr>
          <a:xfrm>
            <a:off x="6576162" y="4077056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DFBAB9-0601-44A1-911D-A582168A7E14}"/>
              </a:ext>
            </a:extLst>
          </p:cNvPr>
          <p:cNvSpPr/>
          <p:nvPr/>
        </p:nvSpPr>
        <p:spPr>
          <a:xfrm>
            <a:off x="3765430" y="5584655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SANTIAGO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57AA50-22AB-4D06-A03D-40F4E2B7ED8C}"/>
              </a:ext>
            </a:extLst>
          </p:cNvPr>
          <p:cNvSpPr/>
          <p:nvPr/>
        </p:nvSpPr>
        <p:spPr>
          <a:xfrm>
            <a:off x="3765430" y="5596281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NOMBRE</a:t>
            </a:r>
          </a:p>
        </p:txBody>
      </p:sp>
      <p:pic>
        <p:nvPicPr>
          <p:cNvPr id="37890" name="Picture 2" descr="Santiago Segura - Wikipedia">
            <a:extLst>
              <a:ext uri="{FF2B5EF4-FFF2-40B4-BE49-F238E27FC236}">
                <a16:creationId xmlns:a16="http://schemas.microsoft.com/office/drawing/2014/main" id="{C04F01B6-BD25-45C0-BA0B-9F12F2E73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1" t="4731" r="11697" b="38868"/>
          <a:stretch/>
        </p:blipFill>
        <p:spPr bwMode="auto">
          <a:xfrm>
            <a:off x="1025106" y="609600"/>
            <a:ext cx="3881887" cy="327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F682E84-3F9B-4D58-A9A9-16A4E0359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90" t="4731" r="3264" b="18567"/>
          <a:stretch/>
        </p:blipFill>
        <p:spPr>
          <a:xfrm>
            <a:off x="7050656" y="211098"/>
            <a:ext cx="3180272" cy="3677495"/>
          </a:xfrm>
          <a:prstGeom prst="rect">
            <a:avLst/>
          </a:prstGeom>
        </p:spPr>
      </p:pic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6D4D46E1-02ED-9545-A981-734E4B9BB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10649" r="29323" b="11852"/>
          <a:stretch>
            <a:fillRect/>
          </a:stretch>
        </p:blipFill>
        <p:spPr>
          <a:xfrm>
            <a:off x="8470468" y="5450949"/>
            <a:ext cx="1022781" cy="1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1F39F37-E9C7-46B0-B2C0-B905544DA803}"/>
              </a:ext>
            </a:extLst>
          </p:cNvPr>
          <p:cNvSpPr/>
          <p:nvPr/>
        </p:nvSpPr>
        <p:spPr>
          <a:xfrm>
            <a:off x="523605" y="4026985"/>
            <a:ext cx="3108345" cy="94890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CARRILLO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BAFD8A-EF17-4EC3-8BFF-5559DE042D06}"/>
              </a:ext>
            </a:extLst>
          </p:cNvPr>
          <p:cNvSpPr/>
          <p:nvPr/>
        </p:nvSpPr>
        <p:spPr>
          <a:xfrm>
            <a:off x="4574008" y="4015359"/>
            <a:ext cx="2786332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NARANJO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9C0419-AC83-4DF0-A1AF-8B991C2585A6}"/>
              </a:ext>
            </a:extLst>
          </p:cNvPr>
          <p:cNvSpPr/>
          <p:nvPr/>
        </p:nvSpPr>
        <p:spPr>
          <a:xfrm>
            <a:off x="495567" y="4055990"/>
            <a:ext cx="3108345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DFBAB9-0601-44A1-911D-A582168A7E14}"/>
              </a:ext>
            </a:extLst>
          </p:cNvPr>
          <p:cNvSpPr/>
          <p:nvPr/>
        </p:nvSpPr>
        <p:spPr>
          <a:xfrm>
            <a:off x="3659988" y="5575539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MÓNICA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57AA50-22AB-4D06-A03D-40F4E2B7ED8C}"/>
              </a:ext>
            </a:extLst>
          </p:cNvPr>
          <p:cNvSpPr/>
          <p:nvPr/>
        </p:nvSpPr>
        <p:spPr>
          <a:xfrm>
            <a:off x="3659988" y="5575539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NOMBRE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AD638DC-30B3-4700-BFCE-6D574EEABCCA}"/>
              </a:ext>
            </a:extLst>
          </p:cNvPr>
          <p:cNvSpPr/>
          <p:nvPr/>
        </p:nvSpPr>
        <p:spPr>
          <a:xfrm>
            <a:off x="8535630" y="3965703"/>
            <a:ext cx="2786332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CRUZ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925561F-9A26-4710-9ACD-1C0FA91C0133}"/>
              </a:ext>
            </a:extLst>
          </p:cNvPr>
          <p:cNvSpPr/>
          <p:nvPr/>
        </p:nvSpPr>
        <p:spPr>
          <a:xfrm>
            <a:off x="4592700" y="4015359"/>
            <a:ext cx="2781659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32144BF-4548-4495-A00A-05136CABEE5F}"/>
              </a:ext>
            </a:extLst>
          </p:cNvPr>
          <p:cNvSpPr/>
          <p:nvPr/>
        </p:nvSpPr>
        <p:spPr>
          <a:xfrm>
            <a:off x="8507592" y="3972928"/>
            <a:ext cx="2814370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pic>
        <p:nvPicPr>
          <p:cNvPr id="38914" name="Picture 2" descr="Mónica Carrillo: escritora, periodista, superviviente de cáncer... y la  mariquita de &amp;#39;Mask Singer&amp;#39;">
            <a:extLst>
              <a:ext uri="{FF2B5EF4-FFF2-40B4-BE49-F238E27FC236}">
                <a16:creationId xmlns:a16="http://schemas.microsoft.com/office/drawing/2014/main" id="{BC195359-79D5-4A0C-9162-5D6E8BC95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4" r="14754" b="21006"/>
          <a:stretch/>
        </p:blipFill>
        <p:spPr bwMode="auto">
          <a:xfrm>
            <a:off x="231405" y="333556"/>
            <a:ext cx="3692744" cy="354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La confesión de Mónica Naranjo sobre sus relaciones sexuales: &amp;quot;Y ya está&amp;quot; |  El HuffPost">
            <a:extLst>
              <a:ext uri="{FF2B5EF4-FFF2-40B4-BE49-F238E27FC236}">
                <a16:creationId xmlns:a16="http://schemas.microsoft.com/office/drawing/2014/main" id="{1BF97F5B-A853-46CA-9691-2BA456EF8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6" t="2966" r="21714" b="8337"/>
          <a:stretch/>
        </p:blipFill>
        <p:spPr bwMode="auto">
          <a:xfrm>
            <a:off x="4396595" y="333556"/>
            <a:ext cx="3398809" cy="354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Mónica Cruz: confiesa que aún no conoce a su sobrino, ¿por qué?">
            <a:extLst>
              <a:ext uri="{FF2B5EF4-FFF2-40B4-BE49-F238E27FC236}">
                <a16:creationId xmlns:a16="http://schemas.microsoft.com/office/drawing/2014/main" id="{748613C2-6320-47C3-BED4-85BC34C46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r="35078" b="23690"/>
          <a:stretch/>
        </p:blipFill>
        <p:spPr bwMode="auto">
          <a:xfrm>
            <a:off x="8177842" y="431321"/>
            <a:ext cx="3560531" cy="345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Diagrama&#10;&#10;El contenido generado por IA puede ser incorrecto.">
            <a:extLst>
              <a:ext uri="{FF2B5EF4-FFF2-40B4-BE49-F238E27FC236}">
                <a16:creationId xmlns:a16="http://schemas.microsoft.com/office/drawing/2014/main" id="{6E1B2107-23E2-7AFD-3ABA-F6F96FE8F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10649" r="29323" b="11852"/>
          <a:stretch>
            <a:fillRect/>
          </a:stretch>
        </p:blipFill>
        <p:spPr>
          <a:xfrm>
            <a:off x="8470468" y="5450949"/>
            <a:ext cx="1022781" cy="1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1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1F39F37-E9C7-46B0-B2C0-B905544DA803}"/>
              </a:ext>
            </a:extLst>
          </p:cNvPr>
          <p:cNvSpPr/>
          <p:nvPr/>
        </p:nvSpPr>
        <p:spPr>
          <a:xfrm>
            <a:off x="1020833" y="4077056"/>
            <a:ext cx="3881887" cy="94890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ESCOBAR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BAFD8A-EF17-4EC3-8BFF-5559DE042D06}"/>
              </a:ext>
            </a:extLst>
          </p:cNvPr>
          <p:cNvSpPr/>
          <p:nvPr/>
        </p:nvSpPr>
        <p:spPr>
          <a:xfrm>
            <a:off x="6571889" y="4077056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GARCÍA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9C0419-AC83-4DF0-A1AF-8B991C2585A6}"/>
              </a:ext>
            </a:extLst>
          </p:cNvPr>
          <p:cNvSpPr/>
          <p:nvPr/>
        </p:nvSpPr>
        <p:spPr>
          <a:xfrm>
            <a:off x="1016560" y="4077056"/>
            <a:ext cx="3881887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02C385B-D2D0-4C35-AAFE-1B1F116ACCF1}"/>
              </a:ext>
            </a:extLst>
          </p:cNvPr>
          <p:cNvSpPr/>
          <p:nvPr/>
        </p:nvSpPr>
        <p:spPr>
          <a:xfrm>
            <a:off x="6576162" y="4088682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DFBAB9-0601-44A1-911D-A582168A7E14}"/>
              </a:ext>
            </a:extLst>
          </p:cNvPr>
          <p:cNvSpPr/>
          <p:nvPr/>
        </p:nvSpPr>
        <p:spPr>
          <a:xfrm>
            <a:off x="3765430" y="5584655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MANOLO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57AA50-22AB-4D06-A03D-40F4E2B7ED8C}"/>
              </a:ext>
            </a:extLst>
          </p:cNvPr>
          <p:cNvSpPr/>
          <p:nvPr/>
        </p:nvSpPr>
        <p:spPr>
          <a:xfrm>
            <a:off x="3765429" y="5596281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NOMBRE</a:t>
            </a:r>
          </a:p>
        </p:txBody>
      </p:sp>
      <p:pic>
        <p:nvPicPr>
          <p:cNvPr id="41986" name="Picture 2" descr="Manolo García: “Cuando acabo un concierto, me ducho, como un plátano y me  voy a la discoteca”">
            <a:extLst>
              <a:ext uri="{FF2B5EF4-FFF2-40B4-BE49-F238E27FC236}">
                <a16:creationId xmlns:a16="http://schemas.microsoft.com/office/drawing/2014/main" id="{D3296649-1F11-4BCC-8D61-7FB4AEC56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10087"/>
            <a:ext cx="5352689" cy="301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Manolo Escobar - IMDb">
            <a:extLst>
              <a:ext uri="{FF2B5EF4-FFF2-40B4-BE49-F238E27FC236}">
                <a16:creationId xmlns:a16="http://schemas.microsoft.com/office/drawing/2014/main" id="{232B8491-8800-4C90-B0BA-CE4817276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6"/>
          <a:stretch/>
        </p:blipFill>
        <p:spPr bwMode="auto">
          <a:xfrm>
            <a:off x="1360099" y="798650"/>
            <a:ext cx="3204713" cy="31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Diagrama&#10;&#10;El contenido generado por IA puede ser incorrecto.">
            <a:extLst>
              <a:ext uri="{FF2B5EF4-FFF2-40B4-BE49-F238E27FC236}">
                <a16:creationId xmlns:a16="http://schemas.microsoft.com/office/drawing/2014/main" id="{699409F1-F052-10C4-E9EE-36436CCD6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10649" r="29323" b="11852"/>
          <a:stretch>
            <a:fillRect/>
          </a:stretch>
        </p:blipFill>
        <p:spPr>
          <a:xfrm>
            <a:off x="8470468" y="5450949"/>
            <a:ext cx="1022781" cy="1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8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1F39F37-E9C7-46B0-B2C0-B905544DA803}"/>
              </a:ext>
            </a:extLst>
          </p:cNvPr>
          <p:cNvSpPr/>
          <p:nvPr/>
        </p:nvSpPr>
        <p:spPr>
          <a:xfrm>
            <a:off x="250206" y="4007808"/>
            <a:ext cx="3108345" cy="94890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ALBORÁN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BAFD8A-EF17-4EC3-8BFF-5559DE042D06}"/>
              </a:ext>
            </a:extLst>
          </p:cNvPr>
          <p:cNvSpPr/>
          <p:nvPr/>
        </p:nvSpPr>
        <p:spPr>
          <a:xfrm>
            <a:off x="4235571" y="4035838"/>
            <a:ext cx="2786332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LÓPEZ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9C0419-AC83-4DF0-A1AF-8B991C2585A6}"/>
              </a:ext>
            </a:extLst>
          </p:cNvPr>
          <p:cNvSpPr/>
          <p:nvPr/>
        </p:nvSpPr>
        <p:spPr>
          <a:xfrm>
            <a:off x="250206" y="4007808"/>
            <a:ext cx="3108345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DFBAB9-0601-44A1-911D-A582168A7E14}"/>
              </a:ext>
            </a:extLst>
          </p:cNvPr>
          <p:cNvSpPr/>
          <p:nvPr/>
        </p:nvSpPr>
        <p:spPr>
          <a:xfrm>
            <a:off x="3765430" y="5503654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PABLO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57AA50-22AB-4D06-A03D-40F4E2B7ED8C}"/>
              </a:ext>
            </a:extLst>
          </p:cNvPr>
          <p:cNvSpPr/>
          <p:nvPr/>
        </p:nvSpPr>
        <p:spPr>
          <a:xfrm>
            <a:off x="3765430" y="5524507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NOMBRE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AD638DC-30B3-4700-BFCE-6D574EEABCCA}"/>
              </a:ext>
            </a:extLst>
          </p:cNvPr>
          <p:cNvSpPr/>
          <p:nvPr/>
        </p:nvSpPr>
        <p:spPr>
          <a:xfrm>
            <a:off x="7953556" y="3992106"/>
            <a:ext cx="2786332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MOTOS</a:t>
            </a:r>
          </a:p>
        </p:txBody>
      </p:sp>
      <p:pic>
        <p:nvPicPr>
          <p:cNvPr id="20484" name="Picture 4" descr="Pablo Alborán (@pabloalboran) / Twitter">
            <a:extLst>
              <a:ext uri="{FF2B5EF4-FFF2-40B4-BE49-F238E27FC236}">
                <a16:creationId xmlns:a16="http://schemas.microsoft.com/office/drawing/2014/main" id="{A9011AC4-D3AB-4D6C-9E0B-33D8FE90E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r="12528"/>
          <a:stretch/>
        </p:blipFill>
        <p:spPr bwMode="auto">
          <a:xfrm>
            <a:off x="368060" y="203314"/>
            <a:ext cx="2760453" cy="362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La inesperada respuesta de Pablo López a los rumores de amistad con Sara  Carbonero">
            <a:extLst>
              <a:ext uri="{FF2B5EF4-FFF2-40B4-BE49-F238E27FC236}">
                <a16:creationId xmlns:a16="http://schemas.microsoft.com/office/drawing/2014/main" id="{451AA723-EA18-4DE4-B49F-4A62C853B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2" r="16264"/>
          <a:stretch/>
        </p:blipFill>
        <p:spPr bwMode="auto">
          <a:xfrm>
            <a:off x="4094672" y="487508"/>
            <a:ext cx="3214778" cy="334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0925561F-9A26-4710-9ACD-1C0FA91C0133}"/>
              </a:ext>
            </a:extLst>
          </p:cNvPr>
          <p:cNvSpPr/>
          <p:nvPr/>
        </p:nvSpPr>
        <p:spPr>
          <a:xfrm>
            <a:off x="4262887" y="4035838"/>
            <a:ext cx="2731699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pic>
        <p:nvPicPr>
          <p:cNvPr id="20488" name="Picture 8" descr="Pablo Motos">
            <a:extLst>
              <a:ext uri="{FF2B5EF4-FFF2-40B4-BE49-F238E27FC236}">
                <a16:creationId xmlns:a16="http://schemas.microsoft.com/office/drawing/2014/main" id="{AAA6CDAC-6E02-4FF8-9C97-CA59E747F5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0"/>
          <a:stretch/>
        </p:blipFill>
        <p:spPr bwMode="auto">
          <a:xfrm>
            <a:off x="7693325" y="1091716"/>
            <a:ext cx="3785156" cy="273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332144BF-4548-4495-A00A-05136CABEE5F}"/>
              </a:ext>
            </a:extLst>
          </p:cNvPr>
          <p:cNvSpPr/>
          <p:nvPr/>
        </p:nvSpPr>
        <p:spPr>
          <a:xfrm>
            <a:off x="7897481" y="3992106"/>
            <a:ext cx="2842407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pic>
        <p:nvPicPr>
          <p:cNvPr id="2" name="Imagen 1" descr="Diagrama&#10;&#10;El contenido generado por IA puede ser incorrecto.">
            <a:extLst>
              <a:ext uri="{FF2B5EF4-FFF2-40B4-BE49-F238E27FC236}">
                <a16:creationId xmlns:a16="http://schemas.microsoft.com/office/drawing/2014/main" id="{2033FDA9-2F48-BB10-C3B2-96532832D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10649" r="29323" b="11852"/>
          <a:stretch>
            <a:fillRect/>
          </a:stretch>
        </p:blipFill>
        <p:spPr>
          <a:xfrm>
            <a:off x="8470468" y="5450949"/>
            <a:ext cx="1022781" cy="1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3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1F39F37-E9C7-46B0-B2C0-B905544DA803}"/>
              </a:ext>
            </a:extLst>
          </p:cNvPr>
          <p:cNvSpPr/>
          <p:nvPr/>
        </p:nvSpPr>
        <p:spPr>
          <a:xfrm>
            <a:off x="523605" y="4026985"/>
            <a:ext cx="3108345" cy="94890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ARGUIÑANO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BAFD8A-EF17-4EC3-8BFF-5559DE042D06}"/>
              </a:ext>
            </a:extLst>
          </p:cNvPr>
          <p:cNvSpPr/>
          <p:nvPr/>
        </p:nvSpPr>
        <p:spPr>
          <a:xfrm>
            <a:off x="4574008" y="4015359"/>
            <a:ext cx="2786332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SAINZ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9C0419-AC83-4DF0-A1AF-8B991C2585A6}"/>
              </a:ext>
            </a:extLst>
          </p:cNvPr>
          <p:cNvSpPr/>
          <p:nvPr/>
        </p:nvSpPr>
        <p:spPr>
          <a:xfrm>
            <a:off x="524744" y="4050238"/>
            <a:ext cx="3108345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DFBAB9-0601-44A1-911D-A582168A7E14}"/>
              </a:ext>
            </a:extLst>
          </p:cNvPr>
          <p:cNvSpPr/>
          <p:nvPr/>
        </p:nvSpPr>
        <p:spPr>
          <a:xfrm>
            <a:off x="3765430" y="5503654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CARLOS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57AA50-22AB-4D06-A03D-40F4E2B7ED8C}"/>
              </a:ext>
            </a:extLst>
          </p:cNvPr>
          <p:cNvSpPr/>
          <p:nvPr/>
        </p:nvSpPr>
        <p:spPr>
          <a:xfrm>
            <a:off x="3765429" y="5503653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NOMBRE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AD638DC-30B3-4700-BFCE-6D574EEABCCA}"/>
              </a:ext>
            </a:extLst>
          </p:cNvPr>
          <p:cNvSpPr/>
          <p:nvPr/>
        </p:nvSpPr>
        <p:spPr>
          <a:xfrm>
            <a:off x="8507592" y="3972928"/>
            <a:ext cx="2786332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BAUTE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925561F-9A26-4710-9ACD-1C0FA91C0133}"/>
              </a:ext>
            </a:extLst>
          </p:cNvPr>
          <p:cNvSpPr/>
          <p:nvPr/>
        </p:nvSpPr>
        <p:spPr>
          <a:xfrm>
            <a:off x="4572869" y="4038611"/>
            <a:ext cx="2781659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32144BF-4548-4495-A00A-05136CABEE5F}"/>
              </a:ext>
            </a:extLst>
          </p:cNvPr>
          <p:cNvSpPr/>
          <p:nvPr/>
        </p:nvSpPr>
        <p:spPr>
          <a:xfrm>
            <a:off x="8493573" y="3984554"/>
            <a:ext cx="2814370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pic>
        <p:nvPicPr>
          <p:cNvPr id="40962" name="Picture 2" descr="Cocina Abierta: Karlos Arguiñano lanza otro dardo político: &amp;quot;Cuando hay dos  que no discuten es porque uno es Ángel Gabilondo&amp;quot; | Marca">
            <a:extLst>
              <a:ext uri="{FF2B5EF4-FFF2-40B4-BE49-F238E27FC236}">
                <a16:creationId xmlns:a16="http://schemas.microsoft.com/office/drawing/2014/main" id="{25E88D5C-CF9E-48CE-A2FF-A015DF5C9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 r="27493" b="2298"/>
          <a:stretch/>
        </p:blipFill>
        <p:spPr bwMode="auto">
          <a:xfrm>
            <a:off x="385314" y="230037"/>
            <a:ext cx="3531079" cy="366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Carlos Sainz - Wikipedia, la enciclopedia libre">
            <a:extLst>
              <a:ext uri="{FF2B5EF4-FFF2-40B4-BE49-F238E27FC236}">
                <a16:creationId xmlns:a16="http://schemas.microsoft.com/office/drawing/2014/main" id="{9D362E95-C2D8-4B3B-8C10-14911ECED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8" t="11116" r="10288" b="32971"/>
          <a:stretch/>
        </p:blipFill>
        <p:spPr bwMode="auto">
          <a:xfrm>
            <a:off x="4336211" y="230036"/>
            <a:ext cx="3674588" cy="366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0E08D7F-DDB3-4A54-8E0E-203778475B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64" r="29774"/>
          <a:stretch/>
        </p:blipFill>
        <p:spPr>
          <a:xfrm>
            <a:off x="8507592" y="368613"/>
            <a:ext cx="2460237" cy="3386753"/>
          </a:xfrm>
          <a:prstGeom prst="rect">
            <a:avLst/>
          </a:prstGeom>
        </p:spPr>
      </p:pic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7E46CF92-2CDB-9CFB-86FA-B7626A9E2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10649" r="29323" b="11852"/>
          <a:stretch>
            <a:fillRect/>
          </a:stretch>
        </p:blipFill>
        <p:spPr>
          <a:xfrm>
            <a:off x="8470468" y="5450949"/>
            <a:ext cx="1022781" cy="1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6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1F39F37-E9C7-46B0-B2C0-B905544DA803}"/>
              </a:ext>
            </a:extLst>
          </p:cNvPr>
          <p:cNvSpPr/>
          <p:nvPr/>
        </p:nvSpPr>
        <p:spPr>
          <a:xfrm>
            <a:off x="1020833" y="4077056"/>
            <a:ext cx="3881887" cy="94890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ESTEBAN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BAFD8A-EF17-4EC3-8BFF-5559DE042D06}"/>
              </a:ext>
            </a:extLst>
          </p:cNvPr>
          <p:cNvSpPr/>
          <p:nvPr/>
        </p:nvSpPr>
        <p:spPr>
          <a:xfrm>
            <a:off x="6571889" y="4077056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RUEDA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9C0419-AC83-4DF0-A1AF-8B991C2585A6}"/>
              </a:ext>
            </a:extLst>
          </p:cNvPr>
          <p:cNvSpPr/>
          <p:nvPr/>
        </p:nvSpPr>
        <p:spPr>
          <a:xfrm>
            <a:off x="1020832" y="4106123"/>
            <a:ext cx="3881887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02C385B-D2D0-4C35-AAFE-1B1F116ACCF1}"/>
              </a:ext>
            </a:extLst>
          </p:cNvPr>
          <p:cNvSpPr/>
          <p:nvPr/>
        </p:nvSpPr>
        <p:spPr>
          <a:xfrm>
            <a:off x="6571888" y="4088682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DFBAB9-0601-44A1-911D-A582168A7E14}"/>
              </a:ext>
            </a:extLst>
          </p:cNvPr>
          <p:cNvSpPr/>
          <p:nvPr/>
        </p:nvSpPr>
        <p:spPr>
          <a:xfrm>
            <a:off x="3765430" y="5584655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BELÉN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57AA50-22AB-4D06-A03D-40F4E2B7ED8C}"/>
              </a:ext>
            </a:extLst>
          </p:cNvPr>
          <p:cNvSpPr/>
          <p:nvPr/>
        </p:nvSpPr>
        <p:spPr>
          <a:xfrm>
            <a:off x="3765429" y="5596281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NOMBRE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6AC6F60-78C8-4308-9D2A-375E9A896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27" r="26654"/>
          <a:stretch/>
        </p:blipFill>
        <p:spPr>
          <a:xfrm>
            <a:off x="1270957" y="201388"/>
            <a:ext cx="3364303" cy="3709255"/>
          </a:xfrm>
          <a:prstGeom prst="rect">
            <a:avLst/>
          </a:prstGeom>
        </p:spPr>
      </p:pic>
      <p:pic>
        <p:nvPicPr>
          <p:cNvPr id="43014" name="Picture 6" descr="Belén Rueda - IMDb">
            <a:extLst>
              <a:ext uri="{FF2B5EF4-FFF2-40B4-BE49-F238E27FC236}">
                <a16:creationId xmlns:a16="http://schemas.microsoft.com/office/drawing/2014/main" id="{23663196-1FF7-42F0-AB0C-7C7401D84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t="2937" r="13743" b="21426"/>
          <a:stretch/>
        </p:blipFill>
        <p:spPr bwMode="auto">
          <a:xfrm>
            <a:off x="7458973" y="115191"/>
            <a:ext cx="2685691" cy="379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Diagrama&#10;&#10;El contenido generado por IA puede ser incorrecto.">
            <a:extLst>
              <a:ext uri="{FF2B5EF4-FFF2-40B4-BE49-F238E27FC236}">
                <a16:creationId xmlns:a16="http://schemas.microsoft.com/office/drawing/2014/main" id="{5FE1CB35-A5B6-D05E-7916-1C30A604C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10649" r="29323" b="11852"/>
          <a:stretch>
            <a:fillRect/>
          </a:stretch>
        </p:blipFill>
        <p:spPr>
          <a:xfrm>
            <a:off x="8470468" y="5450949"/>
            <a:ext cx="1022781" cy="1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2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5CBCD1F-9ACC-4806-B496-BB57A81D0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18" y="805131"/>
            <a:ext cx="4798998" cy="2700068"/>
          </a:xfrm>
          <a:prstGeom prst="rect">
            <a:avLst/>
          </a:prstGeom>
        </p:spPr>
      </p:pic>
      <p:pic>
        <p:nvPicPr>
          <p:cNvPr id="1030" name="Picture 6" descr="Así es Roberto Leal, presentador de Pasapalabra, que ha sido galardonado  con el Premio Ondas 2021 | Televisión">
            <a:extLst>
              <a:ext uri="{FF2B5EF4-FFF2-40B4-BE49-F238E27FC236}">
                <a16:creationId xmlns:a16="http://schemas.microsoft.com/office/drawing/2014/main" id="{30F46F82-955F-4FD6-881D-148599704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15" y="663983"/>
            <a:ext cx="4915379" cy="298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8A7E169-A523-46A9-B0A1-B097D6CCF67F}"/>
              </a:ext>
            </a:extLst>
          </p:cNvPr>
          <p:cNvSpPr/>
          <p:nvPr/>
        </p:nvSpPr>
        <p:spPr>
          <a:xfrm>
            <a:off x="565018" y="3646348"/>
            <a:ext cx="4798998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BRASERO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BD0B86D-BB6A-4C57-85CF-65779B84FD5B}"/>
              </a:ext>
            </a:extLst>
          </p:cNvPr>
          <p:cNvSpPr/>
          <p:nvPr/>
        </p:nvSpPr>
        <p:spPr>
          <a:xfrm>
            <a:off x="6385905" y="3746989"/>
            <a:ext cx="4798998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dirty="0"/>
              <a:t>LEAL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3ACF34A-E724-4C50-B062-A93989C9FE67}"/>
              </a:ext>
            </a:extLst>
          </p:cNvPr>
          <p:cNvSpPr/>
          <p:nvPr/>
        </p:nvSpPr>
        <p:spPr>
          <a:xfrm>
            <a:off x="3469245" y="4994945"/>
            <a:ext cx="4798998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ROBERTO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94A9CAD-65A1-4667-925C-C8DA0142FF43}"/>
              </a:ext>
            </a:extLst>
          </p:cNvPr>
          <p:cNvSpPr/>
          <p:nvPr/>
        </p:nvSpPr>
        <p:spPr>
          <a:xfrm>
            <a:off x="565018" y="3675352"/>
            <a:ext cx="4798998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52D0AF1-9B3C-45E7-9A78-A34CB19280A4}"/>
              </a:ext>
            </a:extLst>
          </p:cNvPr>
          <p:cNvSpPr/>
          <p:nvPr/>
        </p:nvSpPr>
        <p:spPr>
          <a:xfrm>
            <a:off x="6385905" y="3746989"/>
            <a:ext cx="4798998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713B635-74E4-41F7-9AD7-90D5375BD2B3}"/>
              </a:ext>
            </a:extLst>
          </p:cNvPr>
          <p:cNvSpPr/>
          <p:nvPr/>
        </p:nvSpPr>
        <p:spPr>
          <a:xfrm>
            <a:off x="3469245" y="4994945"/>
            <a:ext cx="4798998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NOMBRE</a:t>
            </a:r>
          </a:p>
        </p:txBody>
      </p:sp>
      <p:pic>
        <p:nvPicPr>
          <p:cNvPr id="2" name="Imagen 1" descr="Diagrama&#10;&#10;El contenido generado por IA puede ser incorrecto.">
            <a:extLst>
              <a:ext uri="{FF2B5EF4-FFF2-40B4-BE49-F238E27FC236}">
                <a16:creationId xmlns:a16="http://schemas.microsoft.com/office/drawing/2014/main" id="{8224D461-ABD3-03C6-114B-B439A449E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10649" r="29323" b="11852"/>
          <a:stretch>
            <a:fillRect/>
          </a:stretch>
        </p:blipFill>
        <p:spPr>
          <a:xfrm>
            <a:off x="8470468" y="5450949"/>
            <a:ext cx="1022781" cy="1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6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1F39F37-E9C7-46B0-B2C0-B905544DA803}"/>
              </a:ext>
            </a:extLst>
          </p:cNvPr>
          <p:cNvSpPr/>
          <p:nvPr/>
        </p:nvSpPr>
        <p:spPr>
          <a:xfrm>
            <a:off x="250206" y="4007808"/>
            <a:ext cx="3108345" cy="94890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ALMODÓVAR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BAFD8A-EF17-4EC3-8BFF-5559DE042D06}"/>
              </a:ext>
            </a:extLst>
          </p:cNvPr>
          <p:cNvSpPr/>
          <p:nvPr/>
        </p:nvSpPr>
        <p:spPr>
          <a:xfrm>
            <a:off x="4235571" y="4035838"/>
            <a:ext cx="2786332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PIQUERAS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9C0419-AC83-4DF0-A1AF-8B991C2585A6}"/>
              </a:ext>
            </a:extLst>
          </p:cNvPr>
          <p:cNvSpPr/>
          <p:nvPr/>
        </p:nvSpPr>
        <p:spPr>
          <a:xfrm>
            <a:off x="250206" y="4025037"/>
            <a:ext cx="3108345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DFBAB9-0601-44A1-911D-A582168A7E14}"/>
              </a:ext>
            </a:extLst>
          </p:cNvPr>
          <p:cNvSpPr/>
          <p:nvPr/>
        </p:nvSpPr>
        <p:spPr>
          <a:xfrm>
            <a:off x="3765430" y="5503654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PEDRO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57AA50-22AB-4D06-A03D-40F4E2B7ED8C}"/>
              </a:ext>
            </a:extLst>
          </p:cNvPr>
          <p:cNvSpPr/>
          <p:nvPr/>
        </p:nvSpPr>
        <p:spPr>
          <a:xfrm>
            <a:off x="3765429" y="5515280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NOMBRE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AD638DC-30B3-4700-BFCE-6D574EEABCCA}"/>
              </a:ext>
            </a:extLst>
          </p:cNvPr>
          <p:cNvSpPr/>
          <p:nvPr/>
        </p:nvSpPr>
        <p:spPr>
          <a:xfrm>
            <a:off x="7953556" y="3992106"/>
            <a:ext cx="2786332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SÁNCHEZ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925561F-9A26-4710-9ACD-1C0FA91C0133}"/>
              </a:ext>
            </a:extLst>
          </p:cNvPr>
          <p:cNvSpPr/>
          <p:nvPr/>
        </p:nvSpPr>
        <p:spPr>
          <a:xfrm>
            <a:off x="4262166" y="4047464"/>
            <a:ext cx="2731699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32144BF-4548-4495-A00A-05136CABEE5F}"/>
              </a:ext>
            </a:extLst>
          </p:cNvPr>
          <p:cNvSpPr/>
          <p:nvPr/>
        </p:nvSpPr>
        <p:spPr>
          <a:xfrm>
            <a:off x="7953556" y="3990782"/>
            <a:ext cx="2814370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pic>
        <p:nvPicPr>
          <p:cNvPr id="21506" name="Picture 2" descr="Pedro Sánchez Pérez-Castejón - Fundación Pablo Iglesias">
            <a:extLst>
              <a:ext uri="{FF2B5EF4-FFF2-40B4-BE49-F238E27FC236}">
                <a16:creationId xmlns:a16="http://schemas.microsoft.com/office/drawing/2014/main" id="{A33B80B4-6927-48D3-A917-4EA53CA12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457" y="241538"/>
            <a:ext cx="3458453" cy="36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Pedro Almodóvar: «Me siento muy orgulloso de mis excesos en los 80» | El  Correo">
            <a:extLst>
              <a:ext uri="{FF2B5EF4-FFF2-40B4-BE49-F238E27FC236}">
                <a16:creationId xmlns:a16="http://schemas.microsoft.com/office/drawing/2014/main" id="{C58D837C-4B8C-4411-9CA2-972ACD7109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66"/>
          <a:stretch/>
        </p:blipFill>
        <p:spPr bwMode="auto">
          <a:xfrm>
            <a:off x="164289" y="241537"/>
            <a:ext cx="3458454" cy="36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Pedro Piqueras revela su torturador truco para evitar la risa en antena |  Marca">
            <a:extLst>
              <a:ext uri="{FF2B5EF4-FFF2-40B4-BE49-F238E27FC236}">
                <a16:creationId xmlns:a16="http://schemas.microsoft.com/office/drawing/2014/main" id="{D63F6327-5BB5-4EBD-B92B-B64C9CA57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3" r="30192"/>
          <a:stretch/>
        </p:blipFill>
        <p:spPr bwMode="auto">
          <a:xfrm>
            <a:off x="4262887" y="385491"/>
            <a:ext cx="2848155" cy="351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Diagrama&#10;&#10;El contenido generado por IA puede ser incorrecto.">
            <a:extLst>
              <a:ext uri="{FF2B5EF4-FFF2-40B4-BE49-F238E27FC236}">
                <a16:creationId xmlns:a16="http://schemas.microsoft.com/office/drawing/2014/main" id="{4CD076AE-BF36-622A-2B7C-40D0811B6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10649" r="29323" b="11852"/>
          <a:stretch>
            <a:fillRect/>
          </a:stretch>
        </p:blipFill>
        <p:spPr>
          <a:xfrm>
            <a:off x="8470468" y="5450949"/>
            <a:ext cx="1022781" cy="1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8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ocío Jurado, los recuerdos en el aniversario de su muerte">
            <a:extLst>
              <a:ext uri="{FF2B5EF4-FFF2-40B4-BE49-F238E27FC236}">
                <a16:creationId xmlns:a16="http://schemas.microsoft.com/office/drawing/2014/main" id="{3B18074A-AF9E-4C0D-8251-B9F86B079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71" y="477105"/>
            <a:ext cx="3490734" cy="349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cío Durcal - LETRAS.COM (258 canciones)">
            <a:extLst>
              <a:ext uri="{FF2B5EF4-FFF2-40B4-BE49-F238E27FC236}">
                <a16:creationId xmlns:a16="http://schemas.microsoft.com/office/drawing/2014/main" id="{131395A5-249F-42C0-9846-9174BB35D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11" y="549440"/>
            <a:ext cx="4336211" cy="325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1F39F37-E9C7-46B0-B2C0-B905544DA803}"/>
              </a:ext>
            </a:extLst>
          </p:cNvPr>
          <p:cNvSpPr/>
          <p:nvPr/>
        </p:nvSpPr>
        <p:spPr>
          <a:xfrm>
            <a:off x="1020833" y="4077057"/>
            <a:ext cx="3881887" cy="94890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JURADO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BAFD8A-EF17-4EC3-8BFF-5559DE042D06}"/>
              </a:ext>
            </a:extLst>
          </p:cNvPr>
          <p:cNvSpPr/>
          <p:nvPr/>
        </p:nvSpPr>
        <p:spPr>
          <a:xfrm>
            <a:off x="6571890" y="3879012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DURCAL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9C0419-AC83-4DF0-A1AF-8B991C2585A6}"/>
              </a:ext>
            </a:extLst>
          </p:cNvPr>
          <p:cNvSpPr/>
          <p:nvPr/>
        </p:nvSpPr>
        <p:spPr>
          <a:xfrm>
            <a:off x="1020832" y="4088683"/>
            <a:ext cx="3881887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02C385B-D2D0-4C35-AAFE-1B1F116ACCF1}"/>
              </a:ext>
            </a:extLst>
          </p:cNvPr>
          <p:cNvSpPr/>
          <p:nvPr/>
        </p:nvSpPr>
        <p:spPr>
          <a:xfrm>
            <a:off x="6571890" y="3879012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DFBAB9-0601-44A1-911D-A582168A7E14}"/>
              </a:ext>
            </a:extLst>
          </p:cNvPr>
          <p:cNvSpPr/>
          <p:nvPr/>
        </p:nvSpPr>
        <p:spPr>
          <a:xfrm>
            <a:off x="3765431" y="5302371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ROCÍO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57AA50-22AB-4D06-A03D-40F4E2B7ED8C}"/>
              </a:ext>
            </a:extLst>
          </p:cNvPr>
          <p:cNvSpPr/>
          <p:nvPr/>
        </p:nvSpPr>
        <p:spPr>
          <a:xfrm>
            <a:off x="3765430" y="5313997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NOMBRE</a:t>
            </a:r>
          </a:p>
        </p:txBody>
      </p:sp>
      <p:pic>
        <p:nvPicPr>
          <p:cNvPr id="2" name="Imagen 1" descr="Diagrama&#10;&#10;El contenido generado por IA puede ser incorrecto.">
            <a:extLst>
              <a:ext uri="{FF2B5EF4-FFF2-40B4-BE49-F238E27FC236}">
                <a16:creationId xmlns:a16="http://schemas.microsoft.com/office/drawing/2014/main" id="{A20FEB7D-1AAA-903C-3DA9-17C5279DD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10649" r="29323" b="11852"/>
          <a:stretch>
            <a:fillRect/>
          </a:stretch>
        </p:blipFill>
        <p:spPr>
          <a:xfrm>
            <a:off x="8470468" y="5450949"/>
            <a:ext cx="1022781" cy="1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1F39F37-E9C7-46B0-B2C0-B905544DA803}"/>
              </a:ext>
            </a:extLst>
          </p:cNvPr>
          <p:cNvSpPr/>
          <p:nvPr/>
        </p:nvSpPr>
        <p:spPr>
          <a:xfrm>
            <a:off x="250206" y="4007808"/>
            <a:ext cx="3108345" cy="94890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PANTOJA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BAFD8A-EF17-4EC3-8BFF-5559DE042D06}"/>
              </a:ext>
            </a:extLst>
          </p:cNvPr>
          <p:cNvSpPr/>
          <p:nvPr/>
        </p:nvSpPr>
        <p:spPr>
          <a:xfrm>
            <a:off x="4235571" y="4035838"/>
            <a:ext cx="2786332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DÍAZ-AYUSO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9C0419-AC83-4DF0-A1AF-8B991C2585A6}"/>
              </a:ext>
            </a:extLst>
          </p:cNvPr>
          <p:cNvSpPr/>
          <p:nvPr/>
        </p:nvSpPr>
        <p:spPr>
          <a:xfrm>
            <a:off x="264225" y="4015359"/>
            <a:ext cx="3108345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DFBAB9-0601-44A1-911D-A582168A7E14}"/>
              </a:ext>
            </a:extLst>
          </p:cNvPr>
          <p:cNvSpPr/>
          <p:nvPr/>
        </p:nvSpPr>
        <p:spPr>
          <a:xfrm>
            <a:off x="3765430" y="5503654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ISABEL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57AA50-22AB-4D06-A03D-40F4E2B7ED8C}"/>
              </a:ext>
            </a:extLst>
          </p:cNvPr>
          <p:cNvSpPr/>
          <p:nvPr/>
        </p:nvSpPr>
        <p:spPr>
          <a:xfrm>
            <a:off x="3765430" y="5508726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NOMBRE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AD638DC-30B3-4700-BFCE-6D574EEABCCA}"/>
              </a:ext>
            </a:extLst>
          </p:cNvPr>
          <p:cNvSpPr/>
          <p:nvPr/>
        </p:nvSpPr>
        <p:spPr>
          <a:xfrm>
            <a:off x="7953556" y="3992106"/>
            <a:ext cx="2786332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PRESLEY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925561F-9A26-4710-9ACD-1C0FA91C0133}"/>
              </a:ext>
            </a:extLst>
          </p:cNvPr>
          <p:cNvSpPr/>
          <p:nvPr/>
        </p:nvSpPr>
        <p:spPr>
          <a:xfrm>
            <a:off x="4235571" y="4054019"/>
            <a:ext cx="2781659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32144BF-4548-4495-A00A-05136CABEE5F}"/>
              </a:ext>
            </a:extLst>
          </p:cNvPr>
          <p:cNvSpPr/>
          <p:nvPr/>
        </p:nvSpPr>
        <p:spPr>
          <a:xfrm>
            <a:off x="7953556" y="3992106"/>
            <a:ext cx="2814370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pic>
        <p:nvPicPr>
          <p:cNvPr id="23554" name="Picture 2" descr="Isabel Pantoja, su paso por Supervivientes 2019 y sus proyectos televisivos">
            <a:extLst>
              <a:ext uri="{FF2B5EF4-FFF2-40B4-BE49-F238E27FC236}">
                <a16:creationId xmlns:a16="http://schemas.microsoft.com/office/drawing/2014/main" id="{9C42B2B2-C9BC-4FF7-AAFD-800349EA4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r="9081" b="8629"/>
          <a:stretch/>
        </p:blipFill>
        <p:spPr bwMode="auto">
          <a:xfrm>
            <a:off x="250205" y="120770"/>
            <a:ext cx="3108345" cy="377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En directo: comparecencia de Isabel Díaz Ayuso - NIUS">
            <a:extLst>
              <a:ext uri="{FF2B5EF4-FFF2-40B4-BE49-F238E27FC236}">
                <a16:creationId xmlns:a16="http://schemas.microsoft.com/office/drawing/2014/main" id="{5E8ECA7C-1057-47EE-A289-D26A22F95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5" r="19022" b="16270"/>
          <a:stretch/>
        </p:blipFill>
        <p:spPr bwMode="auto">
          <a:xfrm>
            <a:off x="3957366" y="301673"/>
            <a:ext cx="3341298" cy="359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Isabel Preysler cumple 68 años: las claves de un mito - Chic">
            <a:extLst>
              <a:ext uri="{FF2B5EF4-FFF2-40B4-BE49-F238E27FC236}">
                <a16:creationId xmlns:a16="http://schemas.microsoft.com/office/drawing/2014/main" id="{CAFEFD01-98CF-4D54-AE3F-CC1FCF317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1" r="27127"/>
          <a:stretch/>
        </p:blipFill>
        <p:spPr bwMode="auto">
          <a:xfrm>
            <a:off x="7953556" y="230037"/>
            <a:ext cx="2786332" cy="366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Diagrama&#10;&#10;El contenido generado por IA puede ser incorrecto.">
            <a:extLst>
              <a:ext uri="{FF2B5EF4-FFF2-40B4-BE49-F238E27FC236}">
                <a16:creationId xmlns:a16="http://schemas.microsoft.com/office/drawing/2014/main" id="{957BA540-BB2D-A28A-FB95-25FD233AC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10649" r="29323" b="11852"/>
          <a:stretch>
            <a:fillRect/>
          </a:stretch>
        </p:blipFill>
        <p:spPr>
          <a:xfrm>
            <a:off x="8470468" y="5450949"/>
            <a:ext cx="1022781" cy="1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1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1F39F37-E9C7-46B0-B2C0-B905544DA803}"/>
              </a:ext>
            </a:extLst>
          </p:cNvPr>
          <p:cNvSpPr/>
          <p:nvPr/>
        </p:nvSpPr>
        <p:spPr>
          <a:xfrm>
            <a:off x="1020833" y="4077057"/>
            <a:ext cx="3881887" cy="94890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MAURA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BAFD8A-EF17-4EC3-8BFF-5559DE042D06}"/>
              </a:ext>
            </a:extLst>
          </p:cNvPr>
          <p:cNvSpPr/>
          <p:nvPr/>
        </p:nvSpPr>
        <p:spPr>
          <a:xfrm>
            <a:off x="6571890" y="4088683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MACHI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9C0419-AC83-4DF0-A1AF-8B991C2585A6}"/>
              </a:ext>
            </a:extLst>
          </p:cNvPr>
          <p:cNvSpPr/>
          <p:nvPr/>
        </p:nvSpPr>
        <p:spPr>
          <a:xfrm>
            <a:off x="1020833" y="4079320"/>
            <a:ext cx="3881887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02C385B-D2D0-4C35-AAFE-1B1F116ACCF1}"/>
              </a:ext>
            </a:extLst>
          </p:cNvPr>
          <p:cNvSpPr/>
          <p:nvPr/>
        </p:nvSpPr>
        <p:spPr>
          <a:xfrm>
            <a:off x="6571890" y="4109643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DFBAB9-0601-44A1-911D-A582168A7E14}"/>
              </a:ext>
            </a:extLst>
          </p:cNvPr>
          <p:cNvSpPr/>
          <p:nvPr/>
        </p:nvSpPr>
        <p:spPr>
          <a:xfrm>
            <a:off x="3765429" y="5524146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CARMEN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57AA50-22AB-4D06-A03D-40F4E2B7ED8C}"/>
              </a:ext>
            </a:extLst>
          </p:cNvPr>
          <p:cNvSpPr/>
          <p:nvPr/>
        </p:nvSpPr>
        <p:spPr>
          <a:xfrm>
            <a:off x="3765428" y="5533479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NOMBRE</a:t>
            </a:r>
          </a:p>
        </p:txBody>
      </p:sp>
      <p:pic>
        <p:nvPicPr>
          <p:cNvPr id="17410" name="Picture 2" descr="Carmen Maura: “Estoy en la última etapa de mi vida, lo tengo asimilado” |  Gente | EL PAÍS">
            <a:extLst>
              <a:ext uri="{FF2B5EF4-FFF2-40B4-BE49-F238E27FC236}">
                <a16:creationId xmlns:a16="http://schemas.microsoft.com/office/drawing/2014/main" id="{8D79BF7C-76DF-4AF7-9508-1C62BCA8E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r="14869"/>
          <a:stretch/>
        </p:blipFill>
        <p:spPr bwMode="auto">
          <a:xfrm>
            <a:off x="895749" y="755694"/>
            <a:ext cx="4132052" cy="302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armen Machi, la actriz que dio la espalda a la maternidad por su carrera">
            <a:extLst>
              <a:ext uri="{FF2B5EF4-FFF2-40B4-BE49-F238E27FC236}">
                <a16:creationId xmlns:a16="http://schemas.microsoft.com/office/drawing/2014/main" id="{3EE836E4-BC49-4576-940D-FBB73BA86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4" r="13758"/>
          <a:stretch/>
        </p:blipFill>
        <p:spPr bwMode="auto">
          <a:xfrm>
            <a:off x="6571890" y="485889"/>
            <a:ext cx="4261449" cy="329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Diagrama&#10;&#10;El contenido generado por IA puede ser incorrecto.">
            <a:extLst>
              <a:ext uri="{FF2B5EF4-FFF2-40B4-BE49-F238E27FC236}">
                <a16:creationId xmlns:a16="http://schemas.microsoft.com/office/drawing/2014/main" id="{AF7FBB41-24B3-BD2C-D32D-1C8BA36D1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10649" r="29323" b="11852"/>
          <a:stretch>
            <a:fillRect/>
          </a:stretch>
        </p:blipFill>
        <p:spPr>
          <a:xfrm>
            <a:off x="8470468" y="5450949"/>
            <a:ext cx="1022781" cy="1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6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1F39F37-E9C7-46B0-B2C0-B905544DA803}"/>
              </a:ext>
            </a:extLst>
          </p:cNvPr>
          <p:cNvSpPr/>
          <p:nvPr/>
        </p:nvSpPr>
        <p:spPr>
          <a:xfrm>
            <a:off x="166196" y="4015359"/>
            <a:ext cx="3108345" cy="94890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CORONADO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BAFD8A-EF17-4EC3-8BFF-5559DE042D06}"/>
              </a:ext>
            </a:extLst>
          </p:cNvPr>
          <p:cNvSpPr/>
          <p:nvPr/>
        </p:nvSpPr>
        <p:spPr>
          <a:xfrm>
            <a:off x="4574008" y="4015359"/>
            <a:ext cx="2786332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BONO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9C0419-AC83-4DF0-A1AF-8B991C2585A6}"/>
              </a:ext>
            </a:extLst>
          </p:cNvPr>
          <p:cNvSpPr/>
          <p:nvPr/>
        </p:nvSpPr>
        <p:spPr>
          <a:xfrm>
            <a:off x="166196" y="4026985"/>
            <a:ext cx="3108345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DFBAB9-0601-44A1-911D-A582168A7E14}"/>
              </a:ext>
            </a:extLst>
          </p:cNvPr>
          <p:cNvSpPr/>
          <p:nvPr/>
        </p:nvSpPr>
        <p:spPr>
          <a:xfrm>
            <a:off x="3765430" y="5503654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JOSE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57AA50-22AB-4D06-A03D-40F4E2B7ED8C}"/>
              </a:ext>
            </a:extLst>
          </p:cNvPr>
          <p:cNvSpPr/>
          <p:nvPr/>
        </p:nvSpPr>
        <p:spPr>
          <a:xfrm>
            <a:off x="3765429" y="5515280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NOMBRE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AD638DC-30B3-4700-BFCE-6D574EEABCCA}"/>
              </a:ext>
            </a:extLst>
          </p:cNvPr>
          <p:cNvSpPr/>
          <p:nvPr/>
        </p:nvSpPr>
        <p:spPr>
          <a:xfrm>
            <a:off x="8507592" y="3972928"/>
            <a:ext cx="2786332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SACRISTÁN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925561F-9A26-4710-9ACD-1C0FA91C0133}"/>
              </a:ext>
            </a:extLst>
          </p:cNvPr>
          <p:cNvSpPr/>
          <p:nvPr/>
        </p:nvSpPr>
        <p:spPr>
          <a:xfrm>
            <a:off x="4578681" y="4038612"/>
            <a:ext cx="2781659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32144BF-4548-4495-A00A-05136CABEE5F}"/>
              </a:ext>
            </a:extLst>
          </p:cNvPr>
          <p:cNvSpPr/>
          <p:nvPr/>
        </p:nvSpPr>
        <p:spPr>
          <a:xfrm>
            <a:off x="8507592" y="3984554"/>
            <a:ext cx="2814370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pic>
        <p:nvPicPr>
          <p:cNvPr id="24578" name="Picture 2" descr="José Coronado - Wikipedia">
            <a:extLst>
              <a:ext uri="{FF2B5EF4-FFF2-40B4-BE49-F238E27FC236}">
                <a16:creationId xmlns:a16="http://schemas.microsoft.com/office/drawing/2014/main" id="{D54F50AC-F337-42EB-8C21-B36A98C4F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7813"/>
          <a:stretch/>
        </p:blipFill>
        <p:spPr bwMode="auto">
          <a:xfrm>
            <a:off x="136560" y="230037"/>
            <a:ext cx="3335635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Jose Bono Rodriguez: últimas noticias e imágenes - Revista ¡HOLA!">
            <a:extLst>
              <a:ext uri="{FF2B5EF4-FFF2-40B4-BE49-F238E27FC236}">
                <a16:creationId xmlns:a16="http://schemas.microsoft.com/office/drawing/2014/main" id="{68D41C12-EB9E-4D2D-AA14-BCBB1B1FE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8" t="4400" r="20717" b="13291"/>
          <a:stretch/>
        </p:blipFill>
        <p:spPr bwMode="auto">
          <a:xfrm>
            <a:off x="3863603" y="230036"/>
            <a:ext cx="4207143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José Sacristán: &amp;quot;Los nacionalismos, aunque se intenten disfrazar de cosa de  izquierdas, tienen un tufo a exaltación de la patria que me pone de los  nervios&amp;quot;">
            <a:extLst>
              <a:ext uri="{FF2B5EF4-FFF2-40B4-BE49-F238E27FC236}">
                <a16:creationId xmlns:a16="http://schemas.microsoft.com/office/drawing/2014/main" id="{F8215525-F29A-4940-B685-56B2FC905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0" r="28365" b="2988"/>
          <a:stretch/>
        </p:blipFill>
        <p:spPr bwMode="auto">
          <a:xfrm>
            <a:off x="8319100" y="230035"/>
            <a:ext cx="316331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Diagrama&#10;&#10;El contenido generado por IA puede ser incorrecto.">
            <a:extLst>
              <a:ext uri="{FF2B5EF4-FFF2-40B4-BE49-F238E27FC236}">
                <a16:creationId xmlns:a16="http://schemas.microsoft.com/office/drawing/2014/main" id="{6E40E89E-A63F-BFCC-26A5-5DD6A349CC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10649" r="29323" b="11852"/>
          <a:stretch>
            <a:fillRect/>
          </a:stretch>
        </p:blipFill>
        <p:spPr>
          <a:xfrm>
            <a:off x="8470468" y="5450949"/>
            <a:ext cx="1022781" cy="1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3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1F39F37-E9C7-46B0-B2C0-B905544DA803}"/>
              </a:ext>
            </a:extLst>
          </p:cNvPr>
          <p:cNvSpPr/>
          <p:nvPr/>
        </p:nvSpPr>
        <p:spPr>
          <a:xfrm>
            <a:off x="1020833" y="4077057"/>
            <a:ext cx="3881887" cy="94890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SABINA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BAFD8A-EF17-4EC3-8BFF-5559DE042D06}"/>
              </a:ext>
            </a:extLst>
          </p:cNvPr>
          <p:cNvSpPr/>
          <p:nvPr/>
        </p:nvSpPr>
        <p:spPr>
          <a:xfrm>
            <a:off x="6571889" y="4077056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PRATS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9C0419-AC83-4DF0-A1AF-8B991C2585A6}"/>
              </a:ext>
            </a:extLst>
          </p:cNvPr>
          <p:cNvSpPr/>
          <p:nvPr/>
        </p:nvSpPr>
        <p:spPr>
          <a:xfrm>
            <a:off x="1020830" y="4077056"/>
            <a:ext cx="3881887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02C385B-D2D0-4C35-AAFE-1B1F116ACCF1}"/>
              </a:ext>
            </a:extLst>
          </p:cNvPr>
          <p:cNvSpPr/>
          <p:nvPr/>
        </p:nvSpPr>
        <p:spPr>
          <a:xfrm>
            <a:off x="6571886" y="4085256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APELLIDO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DFBAB9-0601-44A1-911D-A582168A7E14}"/>
              </a:ext>
            </a:extLst>
          </p:cNvPr>
          <p:cNvSpPr/>
          <p:nvPr/>
        </p:nvSpPr>
        <p:spPr>
          <a:xfrm>
            <a:off x="3765430" y="5584655"/>
            <a:ext cx="4132051" cy="94890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JUAQUÍN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57AA50-22AB-4D06-A03D-40F4E2B7ED8C}"/>
              </a:ext>
            </a:extLst>
          </p:cNvPr>
          <p:cNvSpPr/>
          <p:nvPr/>
        </p:nvSpPr>
        <p:spPr>
          <a:xfrm>
            <a:off x="3765430" y="5581166"/>
            <a:ext cx="4132051" cy="9256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NOMBRE</a:t>
            </a:r>
          </a:p>
        </p:txBody>
      </p:sp>
      <p:pic>
        <p:nvPicPr>
          <p:cNvPr id="15364" name="Picture 4" descr="Joaquín Sabina: abandona la UCI y así es su evolución tras la caída">
            <a:extLst>
              <a:ext uri="{FF2B5EF4-FFF2-40B4-BE49-F238E27FC236}">
                <a16:creationId xmlns:a16="http://schemas.microsoft.com/office/drawing/2014/main" id="{6D99791A-60A8-45E4-8F2C-258AB1F8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6" y="224285"/>
            <a:ext cx="4930477" cy="369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25 años sin Joaquín Prat: recordamos sus programas más míticos">
            <a:extLst>
              <a:ext uri="{FF2B5EF4-FFF2-40B4-BE49-F238E27FC236}">
                <a16:creationId xmlns:a16="http://schemas.microsoft.com/office/drawing/2014/main" id="{B36F8CA4-28AF-4FAC-AC9E-080C4BBD3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" r="13947"/>
          <a:stretch/>
        </p:blipFill>
        <p:spPr bwMode="auto">
          <a:xfrm>
            <a:off x="6303031" y="384379"/>
            <a:ext cx="4669766" cy="342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Diagrama&#10;&#10;El contenido generado por IA puede ser incorrecto.">
            <a:extLst>
              <a:ext uri="{FF2B5EF4-FFF2-40B4-BE49-F238E27FC236}">
                <a16:creationId xmlns:a16="http://schemas.microsoft.com/office/drawing/2014/main" id="{6DA2CF0E-3E8B-DF8F-2F08-2890B9D2D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10649" r="29323" b="11852"/>
          <a:stretch>
            <a:fillRect/>
          </a:stretch>
        </p:blipFill>
        <p:spPr>
          <a:xfrm>
            <a:off x="8470468" y="5450949"/>
            <a:ext cx="1022781" cy="1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1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145</Words>
  <Application>Microsoft Office PowerPoint</Application>
  <PresentationFormat>Panorámica</PresentationFormat>
  <Paragraphs>141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Aharoni</vt:lpstr>
      <vt:lpstr>Arial</vt:lpstr>
      <vt:lpstr>Calibri</vt:lpstr>
      <vt:lpstr>Calibri Light</vt:lpstr>
      <vt:lpstr>Tema de Office</vt:lpstr>
      <vt:lpstr>RECORDAMOS LOS NOMBRES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RECORDAMOS LOS NOMBRES</dc:title>
  <dc:creator>Universidad</dc:creator>
  <cp:lastModifiedBy>Universidad</cp:lastModifiedBy>
  <cp:revision>3</cp:revision>
  <dcterms:created xsi:type="dcterms:W3CDTF">2021-11-27T17:43:07Z</dcterms:created>
  <dcterms:modified xsi:type="dcterms:W3CDTF">2025-12-08T20:36:06Z</dcterms:modified>
</cp:coreProperties>
</file>